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7" r:id="rId2"/>
    <p:sldId id="259" r:id="rId3"/>
    <p:sldId id="263" r:id="rId4"/>
    <p:sldId id="264" r:id="rId5"/>
    <p:sldId id="265" r:id="rId6"/>
    <p:sldId id="266" r:id="rId7"/>
    <p:sldId id="267" r:id="rId8"/>
    <p:sldId id="261" r:id="rId9"/>
    <p:sldId id="269" r:id="rId10"/>
    <p:sldId id="268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5" r:id="rId22"/>
    <p:sldId id="287" r:id="rId23"/>
    <p:sldId id="281" r:id="rId24"/>
    <p:sldId id="282" r:id="rId25"/>
    <p:sldId id="283" r:id="rId26"/>
    <p:sldId id="284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FF"/>
    <a:srgbClr val="0033CC"/>
    <a:srgbClr val="401391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51E5B-6DFE-49CA-B600-47F2AE40921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FED00-36A1-4199-A092-76913B1083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2ABDA-E94E-440F-ABEA-2074F76CBEE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E42-3A8B-41E4-8509-40DBE7CFD23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28EB-10C8-4E66-9360-FA156A311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E42-3A8B-41E4-8509-40DBE7CFD23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28EB-10C8-4E66-9360-FA156A311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E42-3A8B-41E4-8509-40DBE7CFD23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28EB-10C8-4E66-9360-FA156A311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E42-3A8B-41E4-8509-40DBE7CFD23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28EB-10C8-4E66-9360-FA156A311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E42-3A8B-41E4-8509-40DBE7CFD23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28EB-10C8-4E66-9360-FA156A311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E42-3A8B-41E4-8509-40DBE7CFD23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28EB-10C8-4E66-9360-FA156A311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E42-3A8B-41E4-8509-40DBE7CFD23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28EB-10C8-4E66-9360-FA156A311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E42-3A8B-41E4-8509-40DBE7CFD23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28EB-10C8-4E66-9360-FA156A311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E42-3A8B-41E4-8509-40DBE7CFD23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28EB-10C8-4E66-9360-FA156A311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E42-3A8B-41E4-8509-40DBE7CFD23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28EB-10C8-4E66-9360-FA156A311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BE42-3A8B-41E4-8509-40DBE7CFD23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28EB-10C8-4E66-9360-FA156A311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BE42-3A8B-41E4-8509-40DBE7CFD23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28EB-10C8-4E66-9360-FA156A311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10.jpeg"/><Relationship Id="rId18" Type="http://schemas.openxmlformats.org/officeDocument/2006/relationships/image" Target="../media/image21.jpeg"/><Relationship Id="rId3" Type="http://schemas.openxmlformats.org/officeDocument/2006/relationships/image" Target="../media/image4.jpeg"/><Relationship Id="rId7" Type="http://schemas.openxmlformats.org/officeDocument/2006/relationships/image" Target="../media/image19.jpeg"/><Relationship Id="rId12" Type="http://schemas.openxmlformats.org/officeDocument/2006/relationships/image" Target="../media/image9.jpeg"/><Relationship Id="rId17" Type="http://schemas.openxmlformats.org/officeDocument/2006/relationships/image" Target="../media/image20.jpeg"/><Relationship Id="rId2" Type="http://schemas.openxmlformats.org/officeDocument/2006/relationships/image" Target="../media/image3.gif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11" Type="http://schemas.openxmlformats.org/officeDocument/2006/relationships/image" Target="../media/image7.jpeg"/><Relationship Id="rId5" Type="http://schemas.openxmlformats.org/officeDocument/2006/relationships/image" Target="../media/image15.jpeg"/><Relationship Id="rId15" Type="http://schemas.openxmlformats.org/officeDocument/2006/relationships/image" Target="../media/image13.jpeg"/><Relationship Id="rId10" Type="http://schemas.openxmlformats.org/officeDocument/2006/relationships/image" Target="../media/image5.jpeg"/><Relationship Id="rId19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6.jpeg"/><Relationship Id="rId1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038601" y="152400"/>
            <a:ext cx="4800600" cy="914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000" b="1" i="1" dirty="0" smtClean="0"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60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Documents and Settings\Haider.fghfgthytfyfg\My Documents\My Pictures\51e661462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867400" cy="6248400"/>
          </a:xfrm>
          <a:prstGeom prst="rect">
            <a:avLst/>
          </a:prstGeom>
          <a:noFill/>
        </p:spPr>
      </p:pic>
      <p:pic>
        <p:nvPicPr>
          <p:cNvPr id="2050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3733800" y="5715000"/>
            <a:ext cx="1524000" cy="1143000"/>
          </a:xfrm>
          <a:prstGeom prst="rect">
            <a:avLst/>
          </a:prstGeom>
          <a:noFill/>
        </p:spPr>
      </p:pic>
      <p:pic>
        <p:nvPicPr>
          <p:cNvPr id="6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6400800" y="3657600"/>
            <a:ext cx="1460022" cy="1140758"/>
          </a:xfrm>
          <a:prstGeom prst="rect">
            <a:avLst/>
          </a:prstGeom>
          <a:noFill/>
        </p:spPr>
      </p:pic>
      <p:pic>
        <p:nvPicPr>
          <p:cNvPr id="7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7315200" y="1905000"/>
            <a:ext cx="1460022" cy="1140758"/>
          </a:xfrm>
          <a:prstGeom prst="rect">
            <a:avLst/>
          </a:prstGeom>
          <a:noFill/>
        </p:spPr>
      </p:pic>
      <p:pic>
        <p:nvPicPr>
          <p:cNvPr id="8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6934200" y="2736086"/>
            <a:ext cx="1371600" cy="1071671"/>
          </a:xfrm>
          <a:prstGeom prst="rect">
            <a:avLst/>
          </a:prstGeom>
          <a:noFill/>
        </p:spPr>
      </p:pic>
      <p:pic>
        <p:nvPicPr>
          <p:cNvPr id="9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943600" y="4648200"/>
            <a:ext cx="1460022" cy="1140758"/>
          </a:xfrm>
          <a:prstGeom prst="rect">
            <a:avLst/>
          </a:prstGeom>
          <a:noFill/>
        </p:spPr>
      </p:pic>
      <p:pic>
        <p:nvPicPr>
          <p:cNvPr id="10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181600" y="5638800"/>
            <a:ext cx="1381760" cy="1219200"/>
          </a:xfrm>
          <a:prstGeom prst="rect">
            <a:avLst/>
          </a:prstGeom>
          <a:noFill/>
        </p:spPr>
      </p:pic>
      <p:pic>
        <p:nvPicPr>
          <p:cNvPr id="11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2362200" y="5717242"/>
            <a:ext cx="1460022" cy="1140758"/>
          </a:xfrm>
          <a:prstGeom prst="rect">
            <a:avLst/>
          </a:prstGeom>
          <a:noFill/>
        </p:spPr>
      </p:pic>
      <p:pic>
        <p:nvPicPr>
          <p:cNvPr id="12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6477000" y="5726792"/>
            <a:ext cx="1447800" cy="1131208"/>
          </a:xfrm>
          <a:prstGeom prst="rect">
            <a:avLst/>
          </a:prstGeom>
          <a:noFill/>
        </p:spPr>
      </p:pic>
      <p:pic>
        <p:nvPicPr>
          <p:cNvPr id="13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1066800" y="5786329"/>
            <a:ext cx="1371600" cy="1071671"/>
          </a:xfrm>
          <a:prstGeom prst="rect">
            <a:avLst/>
          </a:prstGeom>
          <a:noFill/>
        </p:spPr>
      </p:pic>
      <p:pic>
        <p:nvPicPr>
          <p:cNvPr id="14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0" y="5791200"/>
            <a:ext cx="1143000" cy="1066800"/>
          </a:xfrm>
          <a:prstGeom prst="rect">
            <a:avLst/>
          </a:prstGeom>
          <a:noFill/>
        </p:spPr>
      </p:pic>
      <p:pic>
        <p:nvPicPr>
          <p:cNvPr id="15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8077200" y="1143000"/>
            <a:ext cx="690880" cy="609600"/>
          </a:xfrm>
          <a:prstGeom prst="rect">
            <a:avLst/>
          </a:prstGeom>
          <a:noFill/>
        </p:spPr>
      </p:pic>
      <p:pic>
        <p:nvPicPr>
          <p:cNvPr id="16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7772400" y="5715000"/>
            <a:ext cx="1371600" cy="1143000"/>
          </a:xfrm>
          <a:prstGeom prst="rect">
            <a:avLst/>
          </a:prstGeom>
          <a:noFill/>
        </p:spPr>
      </p:pic>
      <p:pic>
        <p:nvPicPr>
          <p:cNvPr id="17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5791200" y="5181600"/>
            <a:ext cx="863600" cy="762000"/>
          </a:xfrm>
          <a:prstGeom prst="rect">
            <a:avLst/>
          </a:prstGeom>
          <a:noFill/>
        </p:spPr>
      </p:pic>
      <p:pic>
        <p:nvPicPr>
          <p:cNvPr id="18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8229600" y="1371600"/>
            <a:ext cx="690880" cy="609600"/>
          </a:xfrm>
          <a:prstGeom prst="rect">
            <a:avLst/>
          </a:prstGeom>
          <a:noFill/>
        </p:spPr>
      </p:pic>
      <p:pic>
        <p:nvPicPr>
          <p:cNvPr id="19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8382000" y="838200"/>
            <a:ext cx="609600" cy="537882"/>
          </a:xfrm>
          <a:prstGeom prst="rect">
            <a:avLst/>
          </a:prstGeom>
          <a:noFill/>
        </p:spPr>
      </p:pic>
      <p:pic>
        <p:nvPicPr>
          <p:cNvPr id="20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8534400" y="457200"/>
            <a:ext cx="609600" cy="537882"/>
          </a:xfrm>
          <a:prstGeom prst="rect">
            <a:avLst/>
          </a:prstGeom>
          <a:noFill/>
        </p:spPr>
      </p:pic>
      <p:pic>
        <p:nvPicPr>
          <p:cNvPr id="21" name="Picture 2" descr="D:\digital content software\Flower\Flower 1\PETUN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7772400" y="1524000"/>
            <a:ext cx="762000" cy="6723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8934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শ্রেণিবিন্যাস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বৈচিত্রময় প্রাণিকূলে রয়েছে ছোট বড় অসংখ্য প্রাণি। এদের মধ্যে রয়েছে নানা রকম মিল ও অমিল। ভিন্ন ভিন্ন পরিবেশে ও বাসস্থানে প্রাণির বৈচিত্র্য ভিন্ন রকম হয়। সহজে ও সুশৃঙখলভাবে বিশাল প্রাণিগজগতকে জানার জন্য বিনস্তকরন প্রয়োজন।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8100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প্রাণিজগতকে ধাপে ধাপে বিন্যস্ত করার এই পদ্ধতিকে শ্রেণিবিন্যাস বলে।</a:t>
            </a:r>
            <a:endParaRPr lang="en-US" sz="4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81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আর এই শ্রেণিবিন্যাসের জনক </a:t>
            </a:r>
          </a:p>
          <a:p>
            <a:r>
              <a:rPr lang="bn-BD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ক্যারোলাস লিনিয়াস</a:t>
            </a:r>
            <a:endParaRPr lang="en-US" sz="40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karl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495800"/>
            <a:ext cx="25146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52400"/>
            <a:ext cx="426720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শ্রেণিবিন্যাসের ধাপ</a:t>
            </a:r>
            <a:endParaRPr lang="en-US" sz="4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57200" y="1143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8382000" y="1143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990600"/>
            <a:ext cx="8839200" cy="121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048000" y="1143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828800" y="1143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343400" y="1143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638800" y="1143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010400" y="11430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47800" y="1524000"/>
            <a:ext cx="9906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পর্ব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667000" y="1524000"/>
            <a:ext cx="9906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1524000"/>
            <a:ext cx="12954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জগৎ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962400" y="1524000"/>
            <a:ext cx="9906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57800" y="1524000"/>
            <a:ext cx="10668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গোত্র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553200" y="1524000"/>
            <a:ext cx="10668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গন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772400" y="1524000"/>
            <a:ext cx="13716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প্রজাতি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43200" y="2286000"/>
            <a:ext cx="3733800" cy="83099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প্রাণিজগতের পর্ব</a:t>
            </a:r>
            <a:endParaRPr lang="en-US" sz="48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3200400"/>
            <a:ext cx="22098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পরিফেরা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0" y="3200400"/>
            <a:ext cx="19812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২।নিডারিয়া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91200" y="3200400"/>
            <a:ext cx="32004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৩।প্লাটিহেলমিনথেস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4495800"/>
            <a:ext cx="22860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নেমাটোডা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4495800"/>
            <a:ext cx="22860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৫।অ্যানেলিডা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91200" y="4495800"/>
            <a:ext cx="31242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৬। আর্থ্রোপোডা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22860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৭। মলাস্কা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90800" y="5715000"/>
            <a:ext cx="33528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৮।একাইনোডারমাটা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48400" y="5715000"/>
            <a:ext cx="26670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৯। কর্ডাটা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839200" cy="65556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১। পর্বঃ পরিফেরা 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(</a:t>
            </a: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Porifera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)</a:t>
            </a:r>
          </a:p>
          <a:p>
            <a:r>
              <a:rPr lang="bn-BD" sz="3200" b="1" u="sng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স্বভাব ও বাসস্থানঃ- </a:t>
            </a:r>
            <a:r>
              <a:rPr lang="bn-BD" sz="32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এই পর্বের প্রাণিরা স্বাদু পানি ও সমুদ্রে বাস করে। এরা সাধারনত দলবদ্ধ হয়ে বাস করে।</a:t>
            </a:r>
          </a:p>
          <a:p>
            <a:endParaRPr lang="bn-BD" sz="3600" b="1" u="sng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4000" b="1" dirty="0" smtClean="0">
                <a:latin typeface="Times New Roman" pitchFamily="18" charset="0"/>
                <a:cs typeface="NikoshBAN" pitchFamily="2" charset="0"/>
              </a:rPr>
              <a:t>   উদাহরনঃ-</a:t>
            </a:r>
          </a:p>
          <a:p>
            <a:endParaRPr lang="bn-BD" sz="3600" b="1" u="sng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3600" b="1" u="sng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3600" b="1" u="sng" dirty="0" smtClean="0">
                <a:solidFill>
                  <a:srgbClr val="401391"/>
                </a:solidFill>
                <a:latin typeface="Times New Roman" pitchFamily="18" charset="0"/>
                <a:cs typeface="NikoshBAN" pitchFamily="2" charset="0"/>
              </a:rPr>
              <a:t>বৈশিষ্ট্যঃ-</a:t>
            </a:r>
            <a:r>
              <a:rPr lang="bn-BD" sz="3200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bn-BD" sz="3200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 ইহারা সরলতম বহুকোষী প্রাণি।</a:t>
            </a:r>
          </a:p>
          <a:p>
            <a:pPr>
              <a:buFont typeface="Arial" charset="0"/>
              <a:buChar char="•"/>
            </a:pPr>
            <a:r>
              <a:rPr lang="bn-BD" sz="3200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 দেহপ্রাচীর অসংখ্য ছিদ্রযুক্ত।এই ছিদ্রপথে পানির সাথে অক্সিজেন ও</a:t>
            </a:r>
          </a:p>
          <a:p>
            <a:r>
              <a:rPr lang="bn-BD" sz="3200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   খাদ্যবস্তু প্রবেশ করে।</a:t>
            </a:r>
          </a:p>
          <a:p>
            <a:pPr>
              <a:buFont typeface="Arial" charset="0"/>
              <a:buChar char="•"/>
            </a:pPr>
            <a:r>
              <a:rPr lang="bn-BD" sz="3200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 কোন পৃথক সুগঠিত কলা, অঙগ ও তন্ত্র থাকেনা। </a:t>
            </a:r>
          </a:p>
        </p:txBody>
      </p:sp>
      <p:pic>
        <p:nvPicPr>
          <p:cNvPr id="3074" name="Picture 2" descr="G:\porifera\sp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7152" y="1905000"/>
            <a:ext cx="2614448" cy="1995237"/>
          </a:xfrm>
          <a:prstGeom prst="rect">
            <a:avLst/>
          </a:prstGeom>
          <a:noFill/>
        </p:spPr>
      </p:pic>
      <p:pic>
        <p:nvPicPr>
          <p:cNvPr id="3075" name="Picture 3" descr="G:\porotozoa\p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905000"/>
            <a:ext cx="2638425" cy="203360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200400" y="4038600"/>
            <a:ext cx="1447800" cy="609600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স্পঞ্জিলা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6629400" y="4038600"/>
            <a:ext cx="1447800" cy="609600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স্কাইফা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২। পর্বঃ নিডারিয়া 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(</a:t>
            </a: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Cnidaria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)</a:t>
            </a:r>
            <a:endParaRPr lang="bn-BD" sz="3200" b="1" u="sng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2800" b="1" u="sng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স্বভাব ও বাসস্থানঃ- </a:t>
            </a:r>
            <a:r>
              <a:rPr lang="bn-BD" sz="2800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এরা নদী, খাল, বিল, হ্রদ, ঝরনা ও সমুদ্রে বাস করে। ইহারা একক ও দলবদ্ধভাবে বাস করে। ইহারা পানিতে কাঠ, পাতা বা কোন কিছুর সাথে দেহকে আটকে রেখে বা মুক্তভাবে সাতাঁর কাটে।</a:t>
            </a:r>
          </a:p>
          <a:p>
            <a:endParaRPr lang="bn-BD" sz="4000" b="1" u="sng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BD" sz="4000" b="1" dirty="0" smtClean="0">
                <a:latin typeface="Times New Roman" pitchFamily="18" charset="0"/>
                <a:cs typeface="NikoshBAN" pitchFamily="2" charset="0"/>
              </a:rPr>
              <a:t>উদাহরনঃ-</a:t>
            </a: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32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NikoshBAN" pitchFamily="2" charset="0"/>
              </a:rPr>
              <a:t>বৈশিষ্ট্যঃ- 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দেহ দুটি ভ্রুণীয় কোষস্তর দ্বারা গঠিত। বাইরের স্তরটি এক্টোডার্ম ও ভিতরের স্তরটি এন্ডোডার্ম।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দেহ লম্বা, নলাকার এবং দেহ গহবরকে সিলেন্টেরন বলে যা পরিপাক ও সংবহনে অংশ নেয়।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দেহে মুখছিদ্র ও কর্ষিকা থাকে। মুকুল থাকতে পারে আবার নাও থাকতে পারে। </a:t>
            </a:r>
          </a:p>
        </p:txBody>
      </p:sp>
      <p:pic>
        <p:nvPicPr>
          <p:cNvPr id="4098" name="Picture 2" descr="E: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752600"/>
            <a:ext cx="2057400" cy="2057400"/>
          </a:xfrm>
          <a:prstGeom prst="rect">
            <a:avLst/>
          </a:prstGeom>
          <a:noFill/>
        </p:spPr>
      </p:pic>
      <p:pic>
        <p:nvPicPr>
          <p:cNvPr id="4099" name="Picture 3" descr="E:\Hydra pic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981200"/>
            <a:ext cx="1905000" cy="1905000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2362200" y="3886200"/>
            <a:ext cx="1676400" cy="533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হাইড্রা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324600" y="3810000"/>
            <a:ext cx="1752600" cy="5334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ওবেলিয়া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76600" y="24384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581400" y="2895600"/>
            <a:ext cx="838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419600" y="2971800"/>
            <a:ext cx="1143000" cy="685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কর্ষিকা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267200" y="1981200"/>
            <a:ext cx="1295400" cy="685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মুখছিদ্র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Arrow Connector 24"/>
          <p:cNvCxnSpPr>
            <a:endCxn id="22" idx="6"/>
          </p:cNvCxnSpPr>
          <p:nvPr/>
        </p:nvCxnSpPr>
        <p:spPr>
          <a:xfrm rot="10800000">
            <a:off x="5562600" y="2324100"/>
            <a:ext cx="1143000" cy="3810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1" idx="6"/>
          </p:cNvCxnSpPr>
          <p:nvPr/>
        </p:nvCxnSpPr>
        <p:spPr>
          <a:xfrm rot="10800000" flipV="1">
            <a:off x="5562600" y="3048000"/>
            <a:ext cx="1447800" cy="26670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600" decel="100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6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600" decel="100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6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৩। পর্বঃ প্লাটিহেলমিনথেস  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(</a:t>
            </a: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Platyhelminthes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)</a:t>
            </a:r>
            <a:endParaRPr lang="bn-BD" sz="3200" b="1" u="sng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2800" b="1" u="sng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স্বভাব ও বাসস্থানঃ- </a:t>
            </a:r>
            <a:r>
              <a:rPr lang="bn-BD" sz="2800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এ পর্বের বহু প্রজাতি বহিঃ বা অন্তঃপরজীবী হিসেবে জীবদেহের বাইরে বা ভিতরে বসবাস করে। কোন কোন প্রজাতি স্বাদু বা লবনাক্ত পানিতে কিংবা ভেজা ও স্যাঁতস্যাঁতে মাটিতে বাস করে।</a:t>
            </a:r>
            <a:endParaRPr lang="bn-BD" sz="4000" b="1" u="sng" dirty="0" smtClean="0">
              <a:latin typeface="Times New Roman" pitchFamily="18" charset="0"/>
              <a:cs typeface="NikoshBAN" pitchFamily="2" charset="0"/>
            </a:endParaRPr>
          </a:p>
          <a:p>
            <a:endParaRPr lang="bn-BD" sz="4000" b="1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BD" sz="4000" b="1" dirty="0" smtClean="0">
                <a:latin typeface="Times New Roman" pitchFamily="18" charset="0"/>
                <a:cs typeface="NikoshBAN" pitchFamily="2" charset="0"/>
              </a:rPr>
              <a:t>উদাহরনঃ-</a:t>
            </a: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4000" b="1" u="sng" dirty="0" smtClean="0">
                <a:latin typeface="Times New Roman" pitchFamily="18" charset="0"/>
                <a:cs typeface="NikoshBAN" pitchFamily="2" charset="0"/>
              </a:rPr>
              <a:t>বৈশিষ্ট্যঃ- 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দেহ লম্বা,চ্যাপ্টা, উভলিঙ্গ।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দেহে চোষক বা আংটা থাকে।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বহিঃপরজীবী বা অন্তঃপরজীবী। 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পৌষ্টিকতন্ত্র অসম্পূর্ণ বা অনুপস্থিত।</a:t>
            </a:r>
          </a:p>
        </p:txBody>
      </p:sp>
      <p:pic>
        <p:nvPicPr>
          <p:cNvPr id="5122" name="Picture 2" descr="E:\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057400"/>
            <a:ext cx="2674070" cy="1752600"/>
          </a:xfrm>
          <a:prstGeom prst="rect">
            <a:avLst/>
          </a:prstGeom>
          <a:noFill/>
        </p:spPr>
      </p:pic>
      <p:pic>
        <p:nvPicPr>
          <p:cNvPr id="5123" name="Picture 3" descr="E:\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057400"/>
            <a:ext cx="2514600" cy="1819275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2362200" y="3962400"/>
            <a:ext cx="20574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যকৃত কৃমি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43600" y="3962400"/>
            <a:ext cx="2133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ফিতা কৃমি 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। পর্বঃ নেমাটোডা  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(</a:t>
            </a: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Nematoda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)</a:t>
            </a:r>
            <a:endParaRPr lang="bn-BD" sz="3200" b="1" u="sng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2800" b="1" u="sng" dirty="0" smtClean="0">
                <a:solidFill>
                  <a:srgbClr val="00B050"/>
                </a:solidFill>
                <a:latin typeface="Times New Roman" pitchFamily="18" charset="0"/>
                <a:cs typeface="NikoshBAN" pitchFamily="2" charset="0"/>
              </a:rPr>
              <a:t>স্বভাব ও বাসস্থানঃ- </a:t>
            </a:r>
            <a:r>
              <a:rPr lang="bn-BD" sz="2800" b="1" dirty="0" smtClean="0">
                <a:solidFill>
                  <a:srgbClr val="00B050"/>
                </a:solidFill>
                <a:latin typeface="Times New Roman" pitchFamily="18" charset="0"/>
                <a:cs typeface="NikoshBAN" pitchFamily="2" charset="0"/>
              </a:rPr>
              <a:t>এ পর্বের প্রাণিরা অন্তঃপরজীবী হিসেবে প্রাণির অন্ত্র ও রক্তে বসবাস করে প্রাণি ও মানবদেহের ক্ষতিসাধন করে। অনেক প্রাণিই মুক্তজীবী, যারা  পানি ও মাটিতে বাস করে।</a:t>
            </a:r>
            <a:endParaRPr lang="bn-BD" sz="4000" b="1" u="sng" dirty="0" smtClean="0">
              <a:solidFill>
                <a:srgbClr val="00B050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4000" b="1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BD" sz="4000" b="1" dirty="0" smtClean="0">
                <a:latin typeface="Times New Roman" pitchFamily="18" charset="0"/>
                <a:cs typeface="NikoshBAN" pitchFamily="2" charset="0"/>
              </a:rPr>
              <a:t>উদাহরনঃ-</a:t>
            </a: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4400" b="1" u="sng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বৈশিষ্ট্যঃ- 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দেহ লম্বা, নলাকার, উভয়প্রান্ত ক্রমাগত সরু ।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ইহার অগ্রপ্রান্তে মুখছিদ্র এবং শেষপ্রান্তে পায়ু অবস্থিত।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সাধারনত একলিঙ্গ । 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শ্বসনতন্ত্র ও সংবহনতন্ত্র অনুপস্থিত।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514600" y="4038600"/>
            <a:ext cx="20574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গোল কৃমি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0" y="4038600"/>
            <a:ext cx="35814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ফাইলেরিয়া কৃমি 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E:\gol ccrrri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81200"/>
            <a:ext cx="2571750" cy="2000250"/>
          </a:xfrm>
          <a:prstGeom prst="rect">
            <a:avLst/>
          </a:prstGeom>
          <a:noFill/>
        </p:spPr>
      </p:pic>
      <p:pic>
        <p:nvPicPr>
          <p:cNvPr id="1028" name="Picture 4" descr="E:\fyla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981200"/>
            <a:ext cx="2847975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5" dur="1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৫। পর্বঃ অ্যানেলিডা  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(</a:t>
            </a:r>
            <a:r>
              <a:rPr lang="en-US" sz="4400" b="1" u="sng" dirty="0" err="1" smtClean="0">
                <a:latin typeface="Times New Roman" pitchFamily="18" charset="0"/>
                <a:cs typeface="NikoshBAN" pitchFamily="2" charset="0"/>
              </a:rPr>
              <a:t>Anneli</a:t>
            </a: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)</a:t>
            </a:r>
            <a:endParaRPr lang="bn-BD" sz="3200" b="1" u="sng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2800" b="1" u="sng" dirty="0" smtClean="0">
                <a:solidFill>
                  <a:srgbClr val="FF0066"/>
                </a:solidFill>
                <a:latin typeface="Times New Roman" pitchFamily="18" charset="0"/>
                <a:cs typeface="NikoshBAN" pitchFamily="2" charset="0"/>
              </a:rPr>
              <a:t>স্বভাব ও বাসস্থানঃ- </a:t>
            </a:r>
            <a:r>
              <a:rPr lang="bn-BD" sz="2800" b="1" dirty="0" smtClean="0">
                <a:solidFill>
                  <a:srgbClr val="FF0066"/>
                </a:solidFill>
                <a:latin typeface="Times New Roman" pitchFamily="18" charset="0"/>
                <a:cs typeface="NikoshBAN" pitchFamily="2" charset="0"/>
              </a:rPr>
              <a:t>ইহারা স্বাদু পানি ও সমুদ্রে বাস করে। এই পর্বের অনেক প্রাণি স্যাঁতস্যাঁতে মাটিতে ও কেউ কেউ মাটিতে গর্ত খঁড়ে বসবাস করে।</a:t>
            </a:r>
            <a:endParaRPr lang="bn-BD" sz="4000" b="1" u="sng" dirty="0" smtClean="0">
              <a:solidFill>
                <a:srgbClr val="FF0066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4000" b="1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BD" sz="4000" b="1" dirty="0" smtClean="0">
                <a:latin typeface="Times New Roman" pitchFamily="18" charset="0"/>
                <a:cs typeface="NikoshBAN" pitchFamily="2" charset="0"/>
              </a:rPr>
              <a:t>উদাহরনঃ-</a:t>
            </a: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4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NikoshBAN" pitchFamily="2" charset="0"/>
              </a:rPr>
              <a:t>বৈশিষ্ট্যঃ- 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দেহ লম্বা, নলাকার ও খন্ডায়িত।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ইহাদের অগ্রপ্রান্তে মুখছিদ্র কিংবা অগ্রচোষক এবং শেষপ্রান্তে পায়ু কিংবা</a:t>
            </a:r>
          </a:p>
          <a:p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 পশ্চাৎচোষক অবস্থিত।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নেফ্রিডিয়া নামক রেচন অঙ্গ থাকে । </a:t>
            </a:r>
          </a:p>
          <a:p>
            <a:pPr>
              <a:buFont typeface="Arial" charset="0"/>
              <a:buChar char="•"/>
            </a:pPr>
            <a:endParaRPr lang="bn-BD" sz="2800" b="1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0" y="4038600"/>
            <a:ext cx="2057400" cy="609600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কেঁচো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38800" y="4038600"/>
            <a:ext cx="2971800" cy="609600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জোঁক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G:\annelida\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76400"/>
            <a:ext cx="2971800" cy="2209800"/>
          </a:xfrm>
          <a:prstGeom prst="rect">
            <a:avLst/>
          </a:prstGeom>
          <a:noFill/>
        </p:spPr>
      </p:pic>
      <p:pic>
        <p:nvPicPr>
          <p:cNvPr id="2051" name="Picture 3" descr="G:\annelida\an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752600"/>
            <a:ext cx="2904067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0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5864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৬। পর্বঃ আর্থ্রোপোডা</a:t>
            </a: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Arthropoda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)</a:t>
            </a:r>
            <a:endParaRPr lang="bn-BD" sz="3200" b="1" u="sng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3200" b="1" u="sng" dirty="0" smtClean="0">
                <a:solidFill>
                  <a:srgbClr val="FF0066"/>
                </a:solidFill>
                <a:latin typeface="Times New Roman" pitchFamily="18" charset="0"/>
                <a:cs typeface="NikoshBAN" pitchFamily="2" charset="0"/>
              </a:rPr>
              <a:t>স্বভাব ও বাসস্থানঃ- </a:t>
            </a:r>
            <a:r>
              <a:rPr lang="bn-BD" sz="3200" b="1" dirty="0" smtClean="0">
                <a:solidFill>
                  <a:srgbClr val="FF0066"/>
                </a:solidFill>
                <a:latin typeface="Times New Roman" pitchFamily="18" charset="0"/>
                <a:cs typeface="NikoshBAN" pitchFamily="2" charset="0"/>
              </a:rPr>
              <a:t> এই পর্বটি প্রাণিজগতের সবচেয়ে বৃহত্তম পর্ব।পৃথিবীর প্রায় সকল পরিবেশে এরা বাস করতে সক্ষম।</a:t>
            </a:r>
            <a:endParaRPr lang="bn-BD" sz="3200" b="1" u="sng" dirty="0" smtClean="0">
              <a:solidFill>
                <a:srgbClr val="FF0066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4000" b="1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BD" sz="4000" b="1" dirty="0" smtClean="0">
                <a:latin typeface="Times New Roman" pitchFamily="18" charset="0"/>
                <a:cs typeface="NikoshBAN" pitchFamily="2" charset="0"/>
              </a:rPr>
              <a:t>উদাহরনঃ-</a:t>
            </a: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4800" b="1" u="sng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বৈশিষ্ট্যঃ-</a:t>
            </a:r>
            <a:r>
              <a:rPr lang="bn-BD" sz="3200" b="1" u="sng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bn-BD" sz="32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মাথায় একজোড়া পুঞ্জাক্ষি ও অ্যান্টেনা থাকে ।</a:t>
            </a:r>
          </a:p>
          <a:p>
            <a:pPr>
              <a:buFont typeface="Arial" charset="0"/>
              <a:buChar char="•"/>
            </a:pPr>
            <a:r>
              <a:rPr lang="bn-BD" sz="32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নরম দেহ কাইটিন সমৃদ্ধ শক্ত আবরনী দ্বারা আবৃত।  </a:t>
            </a:r>
          </a:p>
          <a:p>
            <a:pPr>
              <a:buFont typeface="Arial" charset="0"/>
              <a:buChar char="•"/>
            </a:pPr>
            <a:r>
              <a:rPr lang="bn-BD" sz="32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দেহ বিভিন্ন অঞ্চলে বিভক্ত ও সন্ধিযুক্ত উপাঙ্গ বিদ্যমান।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81200" y="3733800"/>
            <a:ext cx="20574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আরশোলা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38800" y="3733800"/>
            <a:ext cx="23622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প্রজাপতি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G:\arthropoda\arr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752600"/>
            <a:ext cx="2466975" cy="1857375"/>
          </a:xfrm>
          <a:prstGeom prst="rect">
            <a:avLst/>
          </a:prstGeom>
          <a:noFill/>
        </p:spPr>
      </p:pic>
      <p:pic>
        <p:nvPicPr>
          <p:cNvPr id="8" name="Picture 6" descr="E:\ar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752600"/>
            <a:ext cx="2590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7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। পর্বঃ</a:t>
            </a: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মলাস্কা</a:t>
            </a: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Mollusca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)</a:t>
            </a:r>
            <a:endParaRPr lang="bn-BD" sz="3200" b="1" u="sng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3200" b="1" u="sng" dirty="0" smtClean="0">
                <a:solidFill>
                  <a:srgbClr val="FF0066"/>
                </a:solidFill>
                <a:latin typeface="Times New Roman" pitchFamily="18" charset="0"/>
                <a:cs typeface="NikoshBAN" pitchFamily="2" charset="0"/>
              </a:rPr>
              <a:t>স্বভাব ও বাসস্থানঃ- </a:t>
            </a:r>
            <a:r>
              <a:rPr lang="bn-BD" sz="3200" b="1" dirty="0" smtClean="0">
                <a:solidFill>
                  <a:srgbClr val="FF0066"/>
                </a:solidFill>
                <a:latin typeface="Times New Roman" pitchFamily="18" charset="0"/>
                <a:cs typeface="NikoshBAN" pitchFamily="2" charset="0"/>
              </a:rPr>
              <a:t>এ পর্বের প্রাণিদের গঠন,বাসস্থান ও স্বভাব বৈচিত্র্যপুর্ণ। এরা পৃথিবীর প্রায় সকল পরিবেশে বাস করতে সক্ষম । </a:t>
            </a:r>
            <a:endParaRPr lang="bn-BD" sz="3200" b="1" u="sng" dirty="0" smtClean="0">
              <a:solidFill>
                <a:srgbClr val="FF0066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4000" b="1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BD" sz="4000" b="1" dirty="0" smtClean="0">
                <a:latin typeface="Times New Roman" pitchFamily="18" charset="0"/>
                <a:cs typeface="NikoshBAN" pitchFamily="2" charset="0"/>
              </a:rPr>
              <a:t>উদাহরনঃ-</a:t>
            </a: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32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4400" b="1" u="sng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বৈশিষ্ট্যঃ-</a:t>
            </a:r>
            <a:r>
              <a:rPr lang="bn-BD" sz="3200" b="1" u="sng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bn-BD" sz="3200" b="1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 নরম দেহটি শক্ত খোলস দ্বারা আবৃত থাকে ।</a:t>
            </a:r>
          </a:p>
          <a:p>
            <a:pPr>
              <a:buFont typeface="Arial" charset="0"/>
              <a:buChar char="•"/>
            </a:pPr>
            <a:r>
              <a:rPr lang="bn-BD" sz="3200" b="1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 পেশিবহুল পা দিয়ে এরা চলাচল করে।</a:t>
            </a:r>
          </a:p>
          <a:p>
            <a:pPr>
              <a:buFont typeface="Arial" charset="0"/>
              <a:buChar char="•"/>
            </a:pPr>
            <a:r>
              <a:rPr lang="bn-BD" sz="3200" b="1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 ফুসফুস বা ফুলকার সাহায্যে শ্বসনকার্য চালায়। </a:t>
            </a:r>
          </a:p>
          <a:p>
            <a:endParaRPr lang="bn-BD" sz="2800" b="1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8400" y="4191000"/>
            <a:ext cx="20574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শামুক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19800" y="4191000"/>
            <a:ext cx="22860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ঝিনুক 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G:\chordata\mollusca\z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7495" y="2057400"/>
            <a:ext cx="3199305" cy="1925117"/>
          </a:xfrm>
          <a:prstGeom prst="rect">
            <a:avLst/>
          </a:prstGeom>
          <a:noFill/>
        </p:spPr>
      </p:pic>
      <p:pic>
        <p:nvPicPr>
          <p:cNvPr id="4099" name="Picture 3" descr="G:\chordata\mollusca\mo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057400"/>
            <a:ext cx="3244814" cy="197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8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। পর্বঃ</a:t>
            </a: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একাইনোডারমাটা</a:t>
            </a: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Echinodermata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)</a:t>
            </a:r>
            <a:endParaRPr lang="bn-BD" sz="3200" b="1" u="sng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3200" b="1" u="sng" dirty="0" smtClean="0">
                <a:solidFill>
                  <a:srgbClr val="FF0066"/>
                </a:solidFill>
                <a:latin typeface="Times New Roman" pitchFamily="18" charset="0"/>
                <a:cs typeface="NikoshBAN" pitchFamily="2" charset="0"/>
              </a:rPr>
              <a:t>স্বভাব ও বাসস্থানঃ- </a:t>
            </a:r>
            <a:r>
              <a:rPr lang="bn-BD" sz="3200" b="1" dirty="0" smtClean="0">
                <a:solidFill>
                  <a:srgbClr val="FF0066"/>
                </a:solidFill>
                <a:latin typeface="Times New Roman" pitchFamily="18" charset="0"/>
                <a:cs typeface="NikoshBAN" pitchFamily="2" charset="0"/>
              </a:rPr>
              <a:t>এ পর্বের সকল প্রাণি সামুদ্রিক। সকল মহাসাগরের গভীরতায় এদের বসবাস করতে দেখা যায়। এরা অধিকাংশ মুক্তজীবী। </a:t>
            </a:r>
            <a:endParaRPr lang="bn-BD" sz="3200" b="1" u="sng" dirty="0" smtClean="0">
              <a:solidFill>
                <a:srgbClr val="FF0066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4000" b="1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BD" sz="4000" b="1" dirty="0" smtClean="0">
                <a:latin typeface="Times New Roman" pitchFamily="18" charset="0"/>
                <a:cs typeface="NikoshBAN" pitchFamily="2" charset="0"/>
              </a:rPr>
              <a:t>উদাহরনঃ-</a:t>
            </a: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32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4400" b="1" u="sng" dirty="0" smtClean="0">
                <a:solidFill>
                  <a:srgbClr val="006600"/>
                </a:solidFill>
                <a:latin typeface="Times New Roman" pitchFamily="18" charset="0"/>
                <a:cs typeface="NikoshBAN" pitchFamily="2" charset="0"/>
              </a:rPr>
              <a:t>বৈশিষ্ট্যঃ- </a:t>
            </a:r>
          </a:p>
          <a:p>
            <a:pPr>
              <a:buFont typeface="Arial" charset="0"/>
              <a:buChar char="•"/>
            </a:pPr>
            <a:r>
              <a:rPr lang="bn-BD" sz="32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দেহত্বক কাঁটাযুক্ত ।</a:t>
            </a:r>
          </a:p>
          <a:p>
            <a:pPr>
              <a:buFont typeface="Arial" charset="0"/>
              <a:buChar char="•"/>
            </a:pPr>
            <a:r>
              <a:rPr lang="bn-BD" sz="32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দেহ পাঁচটি সমান ভাগে বিভক্ত।</a:t>
            </a:r>
          </a:p>
          <a:p>
            <a:pPr>
              <a:buFont typeface="Arial" charset="0"/>
              <a:buChar char="•"/>
            </a:pPr>
            <a:r>
              <a:rPr lang="bn-BD" sz="32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পানি সংবহনতন্ত্র থাকে।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62200" y="4267200"/>
            <a:ext cx="20574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তারামাছ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38800" y="4267200"/>
            <a:ext cx="2209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সমুদ্র শশা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G:\echinodermata\e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828800"/>
            <a:ext cx="2895600" cy="2286000"/>
          </a:xfrm>
          <a:prstGeom prst="rect">
            <a:avLst/>
          </a:prstGeom>
          <a:noFill/>
        </p:spPr>
      </p:pic>
      <p:pic>
        <p:nvPicPr>
          <p:cNvPr id="5123" name="Picture 3" descr="E:\somusha ech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828800"/>
            <a:ext cx="32766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1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6400800"/>
          </a:xfrm>
        </p:spPr>
        <p:txBody>
          <a:bodyPr>
            <a:normAutofit/>
          </a:bodyPr>
          <a:lstStyle/>
          <a:p>
            <a:r>
              <a:rPr lang="bn-BD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b="1" dirty="0" smtClean="0">
                <a:solidFill>
                  <a:srgbClr val="401391"/>
                </a:solidFill>
                <a:latin typeface="NikoshBAN" pitchFamily="2" charset="0"/>
                <a:cs typeface="NikoshBAN" pitchFamily="2" charset="0"/>
              </a:rPr>
              <a:t>লায়লা আঞ্জুমান আরা</a:t>
            </a:r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ছাতক বহুমুখী মডেল উচ্চ বিদ্যালয়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latin typeface="NikoshBAN" pitchFamily="2" charset="0"/>
                <a:cs typeface="NikoshBAN" pitchFamily="2" charset="0"/>
              </a:rPr>
              <a:t>ছাতক, সুনামগঞ্জ।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 rot="10423303">
            <a:off x="291575" y="1435257"/>
            <a:ext cx="1231295" cy="11388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 flipV="1">
            <a:off x="457200" y="2743200"/>
            <a:ext cx="609600" cy="411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 flipV="1">
            <a:off x="7924800" y="1295400"/>
            <a:ext cx="1219200" cy="10667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 flipV="1">
            <a:off x="8001000" y="2362196"/>
            <a:ext cx="838200" cy="39534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286000" y="5105400"/>
            <a:ext cx="1066800" cy="1295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4495800" y="5334000"/>
            <a:ext cx="914400" cy="91440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6477000" y="5181600"/>
            <a:ext cx="1066800" cy="1219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৯। পর্বঃ</a:t>
            </a: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কর্ডাটা</a:t>
            </a: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b="1" u="sng" dirty="0" err="1" smtClean="0">
                <a:latin typeface="Times New Roman" pitchFamily="18" charset="0"/>
                <a:cs typeface="Times New Roman" pitchFamily="18" charset="0"/>
              </a:rPr>
              <a:t>Chordata</a:t>
            </a:r>
            <a:r>
              <a:rPr lang="bn-BD" sz="4400" b="1" u="sng" dirty="0" smtClean="0">
                <a:latin typeface="Times New Roman" pitchFamily="18" charset="0"/>
                <a:cs typeface="NikoshBAN" pitchFamily="2" charset="0"/>
              </a:rPr>
              <a:t>)</a:t>
            </a:r>
            <a:endParaRPr lang="bn-BD" sz="3200" b="1" u="sng" dirty="0" smtClean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2800" b="1" u="sng" dirty="0" smtClean="0">
                <a:solidFill>
                  <a:srgbClr val="FF0066"/>
                </a:solidFill>
                <a:latin typeface="Times New Roman" pitchFamily="18" charset="0"/>
                <a:cs typeface="NikoshBAN" pitchFamily="2" charset="0"/>
              </a:rPr>
              <a:t>স্বভাব ও বাসস্থানঃ- </a:t>
            </a:r>
            <a:r>
              <a:rPr lang="bn-BD" sz="2800" b="1" dirty="0" smtClean="0">
                <a:solidFill>
                  <a:srgbClr val="FF0066"/>
                </a:solidFill>
                <a:latin typeface="Times New Roman" pitchFamily="18" charset="0"/>
                <a:cs typeface="NikoshBAN" pitchFamily="2" charset="0"/>
              </a:rPr>
              <a:t>পৃথিবীর প্রায় সকল পরিবেশে এরা বাস করে। এদের বহু প্রজাতি স্বাদু পানি বা সমুদ্রে বাস করে এবং কোন কোন প্রজাতি বৃক্ষবাসী, মরুবাসী, মেরুবাসী, গুহাবাসী, খেচর ও বহিঃপরজীবী। </a:t>
            </a:r>
            <a:endParaRPr lang="bn-BD" sz="4000" b="1" u="sng" dirty="0" smtClean="0">
              <a:solidFill>
                <a:srgbClr val="FF0066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4000" b="1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BD" sz="4000" b="1" dirty="0" smtClean="0">
                <a:latin typeface="Times New Roman" pitchFamily="18" charset="0"/>
                <a:cs typeface="NikoshBAN" pitchFamily="2" charset="0"/>
              </a:rPr>
              <a:t>উদাহরনঃ-</a:t>
            </a: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endParaRPr lang="bn-BD" sz="2800" b="1" u="sng" dirty="0" smtClean="0">
              <a:solidFill>
                <a:srgbClr val="0033CC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BD" sz="4400" b="1" u="sng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বৈশিষ্ট্যঃ- 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0033CC"/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401391"/>
                </a:solidFill>
                <a:latin typeface="Times New Roman" pitchFamily="18" charset="0"/>
                <a:cs typeface="NikoshBAN" pitchFamily="2" charset="0"/>
              </a:rPr>
              <a:t>এই পর্বের প্রাণিদের সারা জীবন বা জীবনের যেকোনো পর্যায়ে পৃষ্ঠীয়দেশ বরাবর নটোকর্ড অবস্থান করে । নটোকর্ড হলো নরম নমনীয়, দন্ডাকার দৃঢ় অখন্ডায়িত অঙ্গ।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401391"/>
                </a:solidFill>
                <a:latin typeface="Times New Roman" pitchFamily="18" charset="0"/>
                <a:cs typeface="NikoshBAN" pitchFamily="2" charset="0"/>
              </a:rPr>
              <a:t> পৃষ্ঠদেশে একক, ফাঁপা নলাকার স্নায়ুরজ্জু থাকে।</a:t>
            </a:r>
          </a:p>
          <a:p>
            <a:pPr>
              <a:buFont typeface="Arial" charset="0"/>
              <a:buChar char="•"/>
            </a:pPr>
            <a:r>
              <a:rPr lang="bn-BD" sz="2800" b="1" dirty="0" smtClean="0">
                <a:solidFill>
                  <a:srgbClr val="401391"/>
                </a:solidFill>
                <a:latin typeface="Times New Roman" pitchFamily="18" charset="0"/>
                <a:cs typeface="NikoshBAN" pitchFamily="2" charset="0"/>
              </a:rPr>
              <a:t> জীবনের যেকোন পর্যায়ে পার্শ্বীয় গলবিলীয় ফুলকা ছিদ্র থাকে ।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38400" y="3962400"/>
            <a:ext cx="2057400" cy="609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কুনোব্যাঙ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15000" y="3962400"/>
            <a:ext cx="2362200" cy="609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রুই মাছ 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4" descr="G:\chordata\o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057400"/>
            <a:ext cx="2819400" cy="1828800"/>
          </a:xfrm>
          <a:prstGeom prst="rect">
            <a:avLst/>
          </a:prstGeom>
          <a:noFill/>
        </p:spPr>
      </p:pic>
      <p:pic>
        <p:nvPicPr>
          <p:cNvPr id="1026" name="Picture 2" descr="E:\fi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057400"/>
            <a:ext cx="26670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1"/>
            <a:ext cx="8534400" cy="20005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bn-BD" sz="8800" b="1" dirty="0" smtClean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b="1" u="sng" dirty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514600"/>
            <a:ext cx="8534400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শ্রেণিবিন্যাসের জনক কে?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810000"/>
            <a:ext cx="8534400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সবচেয়ে বড় পর্বের নাম কী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1"/>
            <a:ext cx="8534400" cy="2000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88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bn-BD" sz="8800" b="1" dirty="0" smtClean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b="1" u="sng" dirty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514600"/>
            <a:ext cx="8534400" cy="37856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প্রাণিজগতের কয়টি পর্ব ও কী কী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মলাস্কা পর্বের অর্থনৈতিক গুরুত্ব </a:t>
            </a:r>
          </a:p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 লিখ।</a:t>
            </a:r>
          </a:p>
          <a:p>
            <a:endParaRPr lang="bn-BD" sz="6000" b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609600"/>
            <a:ext cx="82296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bn-BD" sz="72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bn-BD" sz="7200" b="1" dirty="0" smtClean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3" descr="E:\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0"/>
            <a:ext cx="4114800" cy="2537460"/>
          </a:xfrm>
          <a:prstGeom prst="rect">
            <a:avLst/>
          </a:prstGeom>
          <a:noFill/>
        </p:spPr>
      </p:pic>
      <p:pic>
        <p:nvPicPr>
          <p:cNvPr id="8" name="Picture 3" descr="E:\gol ccrrrim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209800"/>
            <a:ext cx="3657600" cy="2514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5410200"/>
            <a:ext cx="91440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উপরের চিত্র দুইটির মধ্যে ৩টি পার্থক্য নির্ণয় কর।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52400"/>
          <a:ext cx="9144000" cy="6553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2000"/>
                <a:gridCol w="4572000"/>
              </a:tblGrid>
              <a:tr h="1728029">
                <a:tc>
                  <a:txBody>
                    <a:bodyPr/>
                    <a:lstStyle/>
                    <a:p>
                      <a:pPr algn="ctr"/>
                      <a:r>
                        <a:rPr lang="bn-BD" sz="8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ফিতাকৃমি</a:t>
                      </a:r>
                      <a:endParaRPr lang="en-US" sz="8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8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গোল</a:t>
                      </a:r>
                      <a:r>
                        <a:rPr lang="bn-BD" sz="80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কৃমি</a:t>
                      </a:r>
                      <a:endParaRPr lang="en-US" sz="4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528347"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১। দেহ</a:t>
                      </a:r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লম্বা, চ্যাপ্টা ও ফিতার</a:t>
                      </a:r>
                    </a:p>
                    <a:p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মত।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১। দেহ লম্বাটে, গোলাকৃতি</a:t>
                      </a:r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দুই </a:t>
                      </a:r>
                    </a:p>
                    <a:p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প্রান্ত সরু।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451545"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২। ইহা প্লাটিহেলমিনথেস</a:t>
                      </a:r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পর্বের</a:t>
                      </a:r>
                    </a:p>
                    <a:p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অন্তর্গত।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২। ইহা নেমাথেলমিনথেস</a:t>
                      </a:r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পর্বের </a:t>
                      </a:r>
                    </a:p>
                    <a:p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অন্তর্গত।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845279"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৩। ইহা মানুষ</a:t>
                      </a:r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গৃহপালিত পশুর</a:t>
                      </a:r>
                    </a:p>
                    <a:p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দেহে অন্তঃপরজীবী হিসেবে </a:t>
                      </a:r>
                    </a:p>
                    <a:p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বসবাস করে।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৩। ইহা মানুষের</a:t>
                      </a:r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অন্ত্রে অন্তঃপরজীবী</a:t>
                      </a:r>
                    </a:p>
                    <a:p>
                      <a:r>
                        <a:rPr lang="bn-BD" sz="32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হিসেবে বসবাস করে।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0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0480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0386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(ক) শ্রেণিবিন্যাস কী ?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(খ) মানবদেহে নটোকর্ডের অবস্থান ব্যাখ্যা কর।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‘ক’ ও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খ নং প্রাণিটি কোন পর্বের প্রাণি বৈশিষ্ট্যসহ সনাক্ত কর।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ঘ)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উদ্দীপকের প্রাণি দুইটি আমাদের দেশের অর্থনৈতিক উন্নয়নে এক  বিরাট গুরুত্বপূর্ণ ভূমিকা পালিন করে------- বিশ্লেষন কর। 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cing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2895600" cy="2057400"/>
          </a:xfrm>
          <a:prstGeom prst="rect">
            <a:avLst/>
          </a:prstGeom>
          <a:noFill/>
        </p:spPr>
      </p:pic>
      <p:pic>
        <p:nvPicPr>
          <p:cNvPr id="2" name="Picture 2" descr="E:\be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143000"/>
            <a:ext cx="2743200" cy="1905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295400" y="3352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3352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31242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30480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7696200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b="1" u="sng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981200"/>
            <a:ext cx="899160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*প্রাণিজগতে শ্রেণিবিন্যাসের প্রয়োজনীয়তা একান্ত অপরিহার্য –যুক্তিসহ বিশ্লেষন কর।</a:t>
            </a:r>
            <a:endParaRPr lang="en-US" sz="5400" b="1" dirty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images ro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600200"/>
            <a:ext cx="5257800" cy="5257800"/>
          </a:xfrm>
        </p:spPr>
      </p:pic>
      <p:sp>
        <p:nvSpPr>
          <p:cNvPr id="5" name="Flowchart: Punched Tape 4"/>
          <p:cNvSpPr/>
          <p:nvPr/>
        </p:nvSpPr>
        <p:spPr>
          <a:xfrm>
            <a:off x="2133600" y="152400"/>
            <a:ext cx="5257800" cy="1371600"/>
          </a:xfrm>
          <a:prstGeom prst="flowChartPunchedTap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2425686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bn-BD" sz="9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9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7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 শ্রেণী</a:t>
            </a:r>
          </a:p>
          <a:p>
            <a:pPr marL="0" indent="0" algn="ctr">
              <a:buNone/>
            </a:pPr>
            <a:r>
              <a:rPr lang="bn-BD" sz="7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বিষয়ঃ- বিজ্ঞান</a:t>
            </a:r>
            <a:endParaRPr lang="en-US" sz="7800" b="1" dirty="0" smtClean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64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অধ্যায়</a:t>
            </a:r>
            <a:r>
              <a:rPr lang="bn-BD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bn-BD" sz="5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ক্লাশের সময়ঃ ৫০ মিনিট</a:t>
            </a:r>
          </a:p>
          <a:p>
            <a:pPr marL="0" indent="0" algn="ctr">
              <a:buNone/>
            </a:pPr>
            <a:r>
              <a:rPr lang="bn-BD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ছাত্রী সংখ্যাঃ ৮০ জন</a:t>
            </a: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431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219200"/>
          <a:ext cx="9144000" cy="5364480"/>
        </p:xfrm>
        <a:graphic>
          <a:graphicData uri="http://schemas.openxmlformats.org/drawingml/2006/table">
            <a:tbl>
              <a:tblPr firstRow="1" bandRow="1"/>
              <a:tblGrid>
                <a:gridCol w="866335"/>
                <a:gridCol w="1676400"/>
                <a:gridCol w="3164383"/>
                <a:gridCol w="1483817"/>
                <a:gridCol w="1953065"/>
              </a:tblGrid>
              <a:tr h="685800">
                <a:tc>
                  <a:txBody>
                    <a:bodyPr/>
                    <a:lstStyle/>
                    <a:p>
                      <a:r>
                        <a:rPr lang="bn-BD" sz="40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40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40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পাঠ</a:t>
                      </a:r>
                      <a:r>
                        <a:rPr lang="bn-BD" sz="40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কার্যক্রম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40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4000" b="1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উপকরণ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কুশল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বিনিময়,শ্রেণী বিন্যাস ও পাঠ ঘোষনা।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১+১+২+১=৫মিনিট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ও চকবোর্ড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 rowSpan="3"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</a:p>
                    <a:p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b="1" dirty="0" smtClean="0">
                          <a:latin typeface="NikoshBAN" pitchFamily="2" charset="0"/>
                          <a:cs typeface="NikoshBAN" pitchFamily="2" charset="0"/>
                        </a:rPr>
                        <a:t>শিখনফল-১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প্রদর্শন,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উত্তর, সংক্ষিপ্ত আলোচনা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ও একক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১৫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ও পাঠ্যবই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শিখনফল-২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প্রদর্শন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দলগত 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১০মিনিট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ও  পাঠ্যবই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8356">
                <a:tc vMerge="1"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শিখনফল-৩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প্রদর্শন ও জোড়ায়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৭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 ও কর্ম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পত্র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9903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মুল্যায়ন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সৃজনশীল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প্রশ্ন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9903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০৪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বাড়ির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বাড়ির</a:t>
                      </a:r>
                      <a:r>
                        <a:rPr lang="bn-BD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কাজ প্রদান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r>
                        <a:rPr lang="bn-BD" sz="240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সমাপ্তি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ধন্যবাদ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মিনিট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DC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-28135" y="152400"/>
            <a:ext cx="91440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পরিকল্পনা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নিচের ছবিগুলো লক্ষ্য করঃ-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digital content software\Bird\1 (40)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2133600" cy="1828799"/>
          </a:xfrm>
          <a:prstGeom prst="rect">
            <a:avLst/>
          </a:prstGeom>
          <a:noFill/>
        </p:spPr>
      </p:pic>
      <p:pic>
        <p:nvPicPr>
          <p:cNvPr id="1028" name="Picture 4" descr="G:\chordata\o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990600"/>
            <a:ext cx="2438400" cy="1828800"/>
          </a:xfrm>
          <a:prstGeom prst="rect">
            <a:avLst/>
          </a:prstGeom>
          <a:noFill/>
        </p:spPr>
      </p:pic>
      <p:pic>
        <p:nvPicPr>
          <p:cNvPr id="1029" name="Picture 5" descr="G:\chordata\mollusca\mo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990600"/>
            <a:ext cx="1981200" cy="1828800"/>
          </a:xfrm>
          <a:prstGeom prst="rect">
            <a:avLst/>
          </a:prstGeom>
          <a:noFill/>
        </p:spPr>
      </p:pic>
      <p:pic>
        <p:nvPicPr>
          <p:cNvPr id="1030" name="Picture 6" descr="G:\annelida\anel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990600"/>
            <a:ext cx="1981200" cy="1828800"/>
          </a:xfrm>
          <a:prstGeom prst="rect">
            <a:avLst/>
          </a:prstGeom>
          <a:noFill/>
        </p:spPr>
      </p:pic>
      <p:pic>
        <p:nvPicPr>
          <p:cNvPr id="1031" name="Picture 7" descr="G:\echinodermata\ee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895600"/>
            <a:ext cx="2819400" cy="1763486"/>
          </a:xfrm>
          <a:prstGeom prst="rect">
            <a:avLst/>
          </a:prstGeom>
          <a:noFill/>
        </p:spPr>
      </p:pic>
      <p:pic>
        <p:nvPicPr>
          <p:cNvPr id="1032" name="Picture 8" descr="G:\porifera\spp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4800600"/>
            <a:ext cx="1828800" cy="1828800"/>
          </a:xfrm>
          <a:prstGeom prst="rect">
            <a:avLst/>
          </a:prstGeom>
          <a:noFill/>
        </p:spPr>
      </p:pic>
      <p:pic>
        <p:nvPicPr>
          <p:cNvPr id="1034" name="Picture 10" descr="G:\nidaria\nn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0400" y="2895600"/>
            <a:ext cx="2895600" cy="1752600"/>
          </a:xfrm>
          <a:prstGeom prst="rect">
            <a:avLst/>
          </a:prstGeom>
          <a:noFill/>
        </p:spPr>
      </p:pic>
      <p:pic>
        <p:nvPicPr>
          <p:cNvPr id="1035" name="Picture 11" descr="G:\nidaria\nnide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72200" y="2895600"/>
            <a:ext cx="2743199" cy="1676400"/>
          </a:xfrm>
          <a:prstGeom prst="rect">
            <a:avLst/>
          </a:prstGeom>
          <a:noFill/>
        </p:spPr>
      </p:pic>
      <p:pic>
        <p:nvPicPr>
          <p:cNvPr id="1036" name="Picture 12" descr="G:\arthropoda\arrtt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57400" y="4876800"/>
            <a:ext cx="2244707" cy="1828799"/>
          </a:xfrm>
          <a:prstGeom prst="rect">
            <a:avLst/>
          </a:prstGeom>
          <a:noFill/>
        </p:spPr>
      </p:pic>
      <p:pic>
        <p:nvPicPr>
          <p:cNvPr id="1037" name="Picture 13" descr="G:\arthropoda\arr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77000" y="4648201"/>
            <a:ext cx="2362200" cy="1828800"/>
          </a:xfrm>
          <a:prstGeom prst="rect">
            <a:avLst/>
          </a:prstGeom>
          <a:noFill/>
        </p:spPr>
      </p:pic>
      <p:pic>
        <p:nvPicPr>
          <p:cNvPr id="1038" name="Picture 14" descr="E:\somusha echa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191000" y="4800600"/>
            <a:ext cx="1981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igital content software\Fish\kuicha s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4" y="2286000"/>
            <a:ext cx="2778126" cy="1905000"/>
          </a:xfrm>
          <a:prstGeom prst="rect">
            <a:avLst/>
          </a:prstGeom>
          <a:noFill/>
        </p:spPr>
      </p:pic>
      <p:pic>
        <p:nvPicPr>
          <p:cNvPr id="2051" name="Picture 3" descr="D:\digital content software\Fish\kat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04800"/>
            <a:ext cx="2895600" cy="1676400"/>
          </a:xfrm>
          <a:prstGeom prst="rect">
            <a:avLst/>
          </a:prstGeom>
          <a:noFill/>
        </p:spPr>
      </p:pic>
      <p:pic>
        <p:nvPicPr>
          <p:cNvPr id="2053" name="Picture 5" descr="D:\digital content software\BD\জীব- জন্তু\wild d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1" y="228601"/>
            <a:ext cx="2514600" cy="1752599"/>
          </a:xfrm>
          <a:prstGeom prst="rect">
            <a:avLst/>
          </a:prstGeom>
          <a:noFill/>
        </p:spPr>
      </p:pic>
      <p:pic>
        <p:nvPicPr>
          <p:cNvPr id="8" name="Picture 4" descr="C:\Documents and Settings\Guest\Desktop\elephant1001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419600"/>
            <a:ext cx="2743200" cy="2250718"/>
          </a:xfrm>
          <a:prstGeom prst="rect">
            <a:avLst/>
          </a:prstGeom>
          <a:noFill/>
        </p:spPr>
      </p:pic>
      <p:pic>
        <p:nvPicPr>
          <p:cNvPr id="2054" name="Picture 6" descr="E:\ar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228600"/>
            <a:ext cx="2590800" cy="1762125"/>
          </a:xfrm>
          <a:prstGeom prst="rect">
            <a:avLst/>
          </a:prstGeom>
          <a:noFill/>
        </p:spPr>
      </p:pic>
      <p:pic>
        <p:nvPicPr>
          <p:cNvPr id="2056" name="Picture 8" descr="E:\rep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71800" y="4419600"/>
            <a:ext cx="2895600" cy="2133600"/>
          </a:xfrm>
          <a:prstGeom prst="rect">
            <a:avLst/>
          </a:prstGeom>
          <a:noFill/>
        </p:spPr>
      </p:pic>
      <p:pic>
        <p:nvPicPr>
          <p:cNvPr id="2057" name="Picture 9" descr="E:\arrtho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67400" y="4419600"/>
            <a:ext cx="3048000" cy="2057400"/>
          </a:xfrm>
          <a:prstGeom prst="rect">
            <a:avLst/>
          </a:prstGeom>
          <a:noFill/>
        </p:spPr>
      </p:pic>
      <p:pic>
        <p:nvPicPr>
          <p:cNvPr id="2058" name="Picture 10" descr="E:\annelid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96000" y="2362200"/>
            <a:ext cx="2898349" cy="1752600"/>
          </a:xfrm>
          <a:prstGeom prst="rect">
            <a:avLst/>
          </a:prstGeom>
          <a:noFill/>
        </p:spPr>
      </p:pic>
      <p:pic>
        <p:nvPicPr>
          <p:cNvPr id="1027" name="Picture 3" descr="E:\repp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95600" y="2362200"/>
            <a:ext cx="3048000" cy="181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মেরুদন্ডী</a:t>
            </a:r>
          </a:p>
        </p:txBody>
      </p:sp>
      <p:pic>
        <p:nvPicPr>
          <p:cNvPr id="3" name="Picture 2" descr="D:\digital content software\Bird\1 (40)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2133600" cy="1219200"/>
          </a:xfrm>
          <a:prstGeom prst="rect">
            <a:avLst/>
          </a:prstGeom>
          <a:noFill/>
        </p:spPr>
      </p:pic>
      <p:pic>
        <p:nvPicPr>
          <p:cNvPr id="4" name="Picture 4" descr="G:\chordata\o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133600"/>
            <a:ext cx="2209800" cy="1219200"/>
          </a:xfrm>
          <a:prstGeom prst="rect">
            <a:avLst/>
          </a:prstGeom>
          <a:noFill/>
        </p:spPr>
      </p:pic>
      <p:pic>
        <p:nvPicPr>
          <p:cNvPr id="5" name="Picture 5" descr="D:\digital content software\BD\জীব- জন্তু\wild d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914400"/>
            <a:ext cx="2209800" cy="1219200"/>
          </a:xfrm>
          <a:prstGeom prst="rect">
            <a:avLst/>
          </a:prstGeom>
          <a:noFill/>
        </p:spPr>
      </p:pic>
      <p:pic>
        <p:nvPicPr>
          <p:cNvPr id="6" name="Picture 3" descr="D:\digital content software\Fish\katl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990600"/>
            <a:ext cx="2057400" cy="1143000"/>
          </a:xfrm>
          <a:prstGeom prst="rect">
            <a:avLst/>
          </a:prstGeom>
          <a:noFill/>
        </p:spPr>
      </p:pic>
      <p:pic>
        <p:nvPicPr>
          <p:cNvPr id="8" name="Picture 4" descr="C:\Documents and Settings\Guest\Desktop\elephant10012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133600"/>
            <a:ext cx="2209800" cy="1219200"/>
          </a:xfrm>
          <a:prstGeom prst="rect">
            <a:avLst/>
          </a:prstGeom>
          <a:noFill/>
        </p:spPr>
      </p:pic>
      <p:pic>
        <p:nvPicPr>
          <p:cNvPr id="9" name="Picture 8" descr="E:\rep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2133600"/>
            <a:ext cx="2133600" cy="1219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38200" y="33528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অমেরুদন্ডী</a:t>
            </a:r>
            <a:endParaRPr lang="en-US" sz="44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rep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1800" y="990600"/>
            <a:ext cx="2057400" cy="1176337"/>
          </a:xfrm>
          <a:prstGeom prst="rect">
            <a:avLst/>
          </a:prstGeom>
          <a:noFill/>
        </p:spPr>
      </p:pic>
      <p:pic>
        <p:nvPicPr>
          <p:cNvPr id="12" name="Picture 6" descr="G:\annelida\aneli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400" y="4343400"/>
            <a:ext cx="1524000" cy="1219200"/>
          </a:xfrm>
          <a:prstGeom prst="rect">
            <a:avLst/>
          </a:prstGeom>
          <a:noFill/>
        </p:spPr>
      </p:pic>
      <p:pic>
        <p:nvPicPr>
          <p:cNvPr id="13" name="Picture 5" descr="G:\chordata\mollusca\mol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76400" y="4343400"/>
            <a:ext cx="1600200" cy="1219200"/>
          </a:xfrm>
          <a:prstGeom prst="rect">
            <a:avLst/>
          </a:prstGeom>
          <a:noFill/>
        </p:spPr>
      </p:pic>
      <p:pic>
        <p:nvPicPr>
          <p:cNvPr id="14" name="Picture 7" descr="G:\echinodermata\eec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76600" y="4343400"/>
            <a:ext cx="1828800" cy="1219200"/>
          </a:xfrm>
          <a:prstGeom prst="rect">
            <a:avLst/>
          </a:prstGeom>
          <a:noFill/>
        </p:spPr>
      </p:pic>
      <p:pic>
        <p:nvPicPr>
          <p:cNvPr id="15" name="Picture 10" descr="G:\nidaria\nn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05400" y="4343400"/>
            <a:ext cx="1905000" cy="1219200"/>
          </a:xfrm>
          <a:prstGeom prst="rect">
            <a:avLst/>
          </a:prstGeom>
          <a:noFill/>
        </p:spPr>
      </p:pic>
      <p:pic>
        <p:nvPicPr>
          <p:cNvPr id="16" name="Picture 11" descr="G:\nidaria\nnide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10400" y="4343400"/>
            <a:ext cx="1752600" cy="1219200"/>
          </a:xfrm>
          <a:prstGeom prst="rect">
            <a:avLst/>
          </a:prstGeom>
          <a:noFill/>
        </p:spPr>
      </p:pic>
      <p:pic>
        <p:nvPicPr>
          <p:cNvPr id="17" name="Picture 6" descr="E:\arr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5562600"/>
            <a:ext cx="1470454" cy="1152525"/>
          </a:xfrm>
          <a:prstGeom prst="rect">
            <a:avLst/>
          </a:prstGeom>
          <a:noFill/>
        </p:spPr>
      </p:pic>
      <p:pic>
        <p:nvPicPr>
          <p:cNvPr id="18" name="Picture 14" descr="E:\somusha echa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676400" y="5562600"/>
            <a:ext cx="1676400" cy="1143000"/>
          </a:xfrm>
          <a:prstGeom prst="rect">
            <a:avLst/>
          </a:prstGeom>
          <a:noFill/>
        </p:spPr>
      </p:pic>
      <p:pic>
        <p:nvPicPr>
          <p:cNvPr id="19" name="Picture 12" descr="G:\arthropoda\arrtt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352800" y="5562600"/>
            <a:ext cx="1828800" cy="1117465"/>
          </a:xfrm>
          <a:prstGeom prst="rect">
            <a:avLst/>
          </a:prstGeom>
          <a:noFill/>
        </p:spPr>
      </p:pic>
      <p:pic>
        <p:nvPicPr>
          <p:cNvPr id="20" name="Picture 9" descr="E:\arrtho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010400" y="5562600"/>
            <a:ext cx="1752600" cy="1143000"/>
          </a:xfrm>
          <a:prstGeom prst="rect">
            <a:avLst/>
          </a:prstGeom>
          <a:noFill/>
        </p:spPr>
      </p:pic>
      <p:pic>
        <p:nvPicPr>
          <p:cNvPr id="21" name="Picture 10" descr="E:\annelida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181600" y="5562600"/>
            <a:ext cx="1764212" cy="1066800"/>
          </a:xfrm>
          <a:prstGeom prst="rect">
            <a:avLst/>
          </a:prstGeom>
          <a:noFill/>
        </p:spPr>
      </p:pic>
      <p:pic>
        <p:nvPicPr>
          <p:cNvPr id="22" name="Picture 3" descr="E:\repp.jp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572000" y="2133600"/>
            <a:ext cx="2042639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6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6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6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6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6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9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</a:t>
            </a:r>
            <a:endParaRPr lang="en-US" sz="9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88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পাঠ- </a:t>
            </a:r>
          </a:p>
          <a:p>
            <a:pPr marL="0" indent="0">
              <a:buNone/>
            </a:pPr>
            <a:r>
              <a:rPr lang="bn-BD" sz="7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প্রাণিজগতের শ্রেণিবিন্যাস</a:t>
            </a:r>
          </a:p>
          <a:p>
            <a:pPr marL="0" indent="0"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962400"/>
            <a:ext cx="1387634" cy="1173932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267200"/>
            <a:ext cx="1459966" cy="1478732"/>
          </a:xfrm>
          <a:prstGeom prst="rect">
            <a:avLst/>
          </a:prstGeom>
          <a:noFill/>
        </p:spPr>
      </p:pic>
      <p:pic>
        <p:nvPicPr>
          <p:cNvPr id="1028" name="Picture 4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1631" y="3657600"/>
            <a:ext cx="932369" cy="944353"/>
          </a:xfrm>
          <a:prstGeom prst="rect">
            <a:avLst/>
          </a:prstGeom>
          <a:noFill/>
        </p:spPr>
      </p:pic>
      <p:pic>
        <p:nvPicPr>
          <p:cNvPr id="1029" name="Picture 5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724400"/>
            <a:ext cx="1384733" cy="1402532"/>
          </a:xfrm>
          <a:prstGeom prst="rect">
            <a:avLst/>
          </a:prstGeom>
          <a:noFill/>
        </p:spPr>
      </p:pic>
      <p:pic>
        <p:nvPicPr>
          <p:cNvPr id="1030" name="Picture 6" descr="C:\Program Files (x86)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5029200"/>
            <a:ext cx="1608499" cy="1629174"/>
          </a:xfrm>
          <a:prstGeom prst="rect">
            <a:avLst/>
          </a:prstGeom>
          <a:noFill/>
        </p:spPr>
      </p:pic>
      <p:pic>
        <p:nvPicPr>
          <p:cNvPr id="1031" name="Picture 7" descr="C:\Program Files (x86)\Microsoft Office\MEDIA\OFFICE12\Lines\BD21313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667000"/>
            <a:ext cx="4686300" cy="53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3805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7481" y="335812"/>
            <a:ext cx="2970919" cy="12643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u="sng" dirty="0" smtClean="0">
                <a:solidFill>
                  <a:srgbClr val="40139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u="sng" dirty="0">
              <a:solidFill>
                <a:srgbClr val="40139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743200"/>
            <a:ext cx="9144000" cy="41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১। শ্রেণিবিন্যাসের ধারনা সংজ্ঞায়িত করতে পারবে।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প্রাণিজগতের পর্বের নামগুলো বলতে পারবে।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বিভিন্ন পর্বের প্রাণিগুলোর স্বভাব, বাসস্থান ও বৈশিষ্ট্য</a:t>
            </a:r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সনাক্ত করতে পারবে।</a:t>
            </a:r>
          </a:p>
          <a:p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৪। পর্বের প্রাণিগুলোর উপকারীতা ও অপকারীতা বলতে</a:t>
            </a:r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742950" indent="-742950">
              <a:buAutoNum type="arabicPeriod"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609600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শিক্ষার্থীরা----------</a:t>
            </a:r>
            <a:endParaRPr lang="en-US" sz="44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3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1081</Words>
  <Application>Microsoft Office PowerPoint</Application>
  <PresentationFormat>On-screen Show (4:3)</PresentationFormat>
  <Paragraphs>247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পরিচিতি   লায়লা আঞ্জুমান আরা   সহকারী শিক্ষক   ছাতক বহুমুখী মডেল উচ্চ বিদ্যালয় ছাতক, সুনামগঞ্জ। </vt:lpstr>
      <vt:lpstr>পাঠ পরিচিতি</vt:lpstr>
      <vt:lpstr>Slide 4</vt:lpstr>
      <vt:lpstr>Slide 5</vt:lpstr>
      <vt:lpstr>Slide 6</vt:lpstr>
      <vt:lpstr>Slide 7</vt:lpstr>
      <vt:lpstr>পাঠ ঘোষণা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Shahin</dc:creator>
  <cp:lastModifiedBy>Shahin</cp:lastModifiedBy>
  <cp:revision>117</cp:revision>
  <dcterms:created xsi:type="dcterms:W3CDTF">2015-01-17T11:27:44Z</dcterms:created>
  <dcterms:modified xsi:type="dcterms:W3CDTF">2015-01-20T00:59:01Z</dcterms:modified>
</cp:coreProperties>
</file>